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6"/>
  </p:notesMasterIdLst>
  <p:sldIdLst>
    <p:sldId id="256" r:id="rId2"/>
    <p:sldId id="261" r:id="rId3"/>
    <p:sldId id="379" r:id="rId4"/>
    <p:sldId id="377" r:id="rId5"/>
    <p:sldId id="373" r:id="rId6"/>
    <p:sldId id="360" r:id="rId7"/>
    <p:sldId id="346" r:id="rId8"/>
    <p:sldId id="349" r:id="rId9"/>
    <p:sldId id="361" r:id="rId10"/>
    <p:sldId id="362" r:id="rId11"/>
    <p:sldId id="348" r:id="rId12"/>
    <p:sldId id="376" r:id="rId13"/>
    <p:sldId id="374" r:id="rId14"/>
    <p:sldId id="357" r:id="rId15"/>
    <p:sldId id="375" r:id="rId16"/>
    <p:sldId id="380" r:id="rId17"/>
    <p:sldId id="369" r:id="rId18"/>
    <p:sldId id="370" r:id="rId19"/>
    <p:sldId id="364" r:id="rId20"/>
    <p:sldId id="381" r:id="rId21"/>
    <p:sldId id="382" r:id="rId22"/>
    <p:sldId id="371" r:id="rId23"/>
    <p:sldId id="270" r:id="rId24"/>
    <p:sldId id="27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00" autoAdjust="0"/>
    <p:restoredTop sz="93910" autoAdjust="0"/>
  </p:normalViewPr>
  <p:slideViewPr>
    <p:cSldViewPr snapToGrid="0">
      <p:cViewPr varScale="1">
        <p:scale>
          <a:sx n="81" d="100"/>
          <a:sy n="81" d="100"/>
        </p:scale>
        <p:origin x="86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216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660574B4-439C-41E8-A266-1D3BA3B79E2C}" type="datetimeFigureOut">
              <a:rPr lang="ar-EG" smtClean="0"/>
              <a:t>10/05/1441</a:t>
            </a:fld>
            <a:endParaRPr lang="ar-E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ar-E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ar-E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CAA16B3A-0A9E-44AB-8AD6-C11991A72972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0435596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A16B3A-0A9E-44AB-8AD6-C11991A72972}" type="slidenum">
              <a:rPr lang="ar-EG" smtClean="0"/>
              <a:t>3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858856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100000">
              <a:schemeClr val="bg1"/>
            </a:gs>
          </a:gsLst>
          <a:path path="circle">
            <a:fillToRect l="50000" t="50000" r="100000" b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ransition spd="slow">
    <p:push dir="u"/>
  </p:transition>
  <p:txStyles>
    <p:titleStyle>
      <a:lvl1pPr algn="l" defTabSz="457200" rtl="1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orizontal Scroll 3"/>
          <p:cNvSpPr/>
          <p:nvPr/>
        </p:nvSpPr>
        <p:spPr>
          <a:xfrm>
            <a:off x="2348600" y="1478496"/>
            <a:ext cx="8429327" cy="2929881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60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Security System</a:t>
            </a:r>
            <a:endParaRPr lang="ar-EG" sz="6000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99480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Tm="1300">
        <p15:prstTrans prst="curtains"/>
      </p:transition>
    </mc:Choice>
    <mc:Fallback xmlns="">
      <p:transition spd="slow" advTm="13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sz="44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 Cam &amp; Configuration</a:t>
            </a:r>
            <a:endParaRPr lang="ar-EG" sz="44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1" y="1023582"/>
            <a:ext cx="9419559" cy="6127845"/>
          </a:xfrm>
        </p:spPr>
        <p:txBody>
          <a:bodyPr>
            <a:noAutofit/>
          </a:bodyPr>
          <a:lstStyle/>
          <a:p>
            <a:pPr algn="l" rtl="0">
              <a:buNone/>
            </a:pPr>
            <a:endParaRPr lang="en-US" sz="4000" b="1" i="1" spc="3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l" rtl="0">
              <a:buFont typeface="Wingdings" pitchFamily="2" charset="2"/>
              <a:buChar char="§"/>
            </a:pP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Static IP</a:t>
            </a:r>
          </a:p>
          <a:p>
            <a:pPr marL="0" indent="0" algn="l" rtl="0">
              <a:buNone/>
            </a:pPr>
            <a:endParaRPr lang="en-US" sz="3200" b="1" i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1" y="2743200"/>
            <a:ext cx="7590476" cy="388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49360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68970" y="2423231"/>
            <a:ext cx="905408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Processing</a:t>
            </a:r>
            <a:endParaRPr lang="ar-EG" sz="8000" dirty="0"/>
          </a:p>
        </p:txBody>
      </p:sp>
    </p:spTree>
    <p:extLst>
      <p:ext uri="{BB962C8B-B14F-4D97-AF65-F5344CB8AC3E}">
        <p14:creationId xmlns:p14="http://schemas.microsoft.com/office/powerpoint/2010/main" val="138627735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6FDC81-ACCF-49D0-B7EA-FFF01C830B29}"/>
              </a:ext>
            </a:extLst>
          </p:cNvPr>
          <p:cNvSpPr/>
          <p:nvPr/>
        </p:nvSpPr>
        <p:spPr>
          <a:xfrm>
            <a:off x="1611985" y="75415"/>
            <a:ext cx="10086680" cy="6863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0070C0"/>
                </a:solidFill>
              </a:rPr>
              <a:t>import</a:t>
            </a:r>
            <a:r>
              <a:rPr lang="en-US" sz="2000" b="1" dirty="0"/>
              <a:t> cv2, time, pandas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from </a:t>
            </a:r>
            <a:r>
              <a:rPr lang="en-US" sz="2000" b="1" dirty="0"/>
              <a:t>datetime</a:t>
            </a:r>
            <a:r>
              <a:rPr lang="en-US" sz="2000" b="1" dirty="0">
                <a:solidFill>
                  <a:srgbClr val="0070C0"/>
                </a:solidFill>
              </a:rPr>
              <a:t> import </a:t>
            </a:r>
            <a:r>
              <a:rPr lang="en-US" sz="2000" b="1" dirty="0"/>
              <a:t>datetime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import</a:t>
            </a:r>
            <a:r>
              <a:rPr lang="en-US" sz="2000" b="1" dirty="0"/>
              <a:t> threading</a:t>
            </a:r>
          </a:p>
          <a:p>
            <a:r>
              <a:rPr lang="en-US" sz="2000" b="1" dirty="0" err="1"/>
              <a:t>first_frame</a:t>
            </a:r>
            <a:r>
              <a:rPr lang="en-US" sz="2000" b="1" dirty="0"/>
              <a:t>=</a:t>
            </a:r>
            <a:r>
              <a:rPr lang="en-US" sz="2000" b="1" dirty="0">
                <a:solidFill>
                  <a:srgbClr val="7030A0"/>
                </a:solidFill>
              </a:rPr>
              <a:t>None</a:t>
            </a:r>
          </a:p>
          <a:p>
            <a:r>
              <a:rPr lang="en-US" sz="2000" b="1" dirty="0"/>
              <a:t>class </a:t>
            </a:r>
            <a:r>
              <a:rPr lang="en-US" sz="2000" b="1" dirty="0" err="1"/>
              <a:t>VideoCamera</a:t>
            </a:r>
            <a:r>
              <a:rPr lang="en-US" sz="2000" b="1" dirty="0"/>
              <a:t>(</a:t>
            </a:r>
            <a:r>
              <a:rPr lang="en-US" sz="2000" b="1" dirty="0">
                <a:solidFill>
                  <a:srgbClr val="7030A0"/>
                </a:solidFill>
              </a:rPr>
              <a:t>object</a:t>
            </a:r>
            <a:r>
              <a:rPr lang="en-US" sz="2000" b="1" dirty="0"/>
              <a:t>):       </a:t>
            </a:r>
          </a:p>
          <a:p>
            <a:r>
              <a:rPr lang="en-US" sz="2000" b="1" dirty="0"/>
              <a:t> 	</a:t>
            </a:r>
            <a:r>
              <a:rPr lang="en-US" sz="2000" b="1" dirty="0">
                <a:solidFill>
                  <a:srgbClr val="0070C0"/>
                </a:solidFill>
              </a:rPr>
              <a:t>def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FF00FF"/>
                </a:solidFill>
              </a:rPr>
              <a:t>__</a:t>
            </a:r>
            <a:r>
              <a:rPr lang="en-US" sz="2000" b="1" dirty="0" err="1">
                <a:solidFill>
                  <a:srgbClr val="FF00FF"/>
                </a:solidFill>
              </a:rPr>
              <a:t>init</a:t>
            </a:r>
            <a:r>
              <a:rPr lang="en-US" sz="2000" b="1" dirty="0">
                <a:solidFill>
                  <a:srgbClr val="FF00FF"/>
                </a:solidFill>
              </a:rPr>
              <a:t>__</a:t>
            </a:r>
            <a:r>
              <a:rPr lang="en-US" sz="2000" b="1" dirty="0"/>
              <a:t>(self):        </a:t>
            </a:r>
          </a:p>
          <a:p>
            <a:r>
              <a:rPr lang="en-US" sz="2000" b="1" dirty="0"/>
              <a:t>		</a:t>
            </a:r>
            <a:r>
              <a:rPr lang="en-US" sz="2000" b="1" dirty="0">
                <a:solidFill>
                  <a:srgbClr val="00B050"/>
                </a:solidFill>
              </a:rPr>
              <a:t># Open a camera        </a:t>
            </a:r>
          </a:p>
          <a:p>
            <a:r>
              <a:rPr lang="en-US" sz="2000" b="1" dirty="0"/>
              <a:t>		</a:t>
            </a:r>
            <a:r>
              <a:rPr lang="en-US" sz="2000" b="1" dirty="0" err="1"/>
              <a:t>self.cap</a:t>
            </a:r>
            <a:r>
              <a:rPr lang="en-US" sz="2000" b="1" dirty="0"/>
              <a:t> = cv2.VideoCapture(</a:t>
            </a:r>
            <a:r>
              <a:rPr lang="en-US" altLang="en-US" sz="2000" b="1" dirty="0">
                <a:solidFill>
                  <a:srgbClr val="7030A0"/>
                </a:solidFill>
                <a:latin typeface="inherit"/>
              </a:rPr>
              <a:t>'</a:t>
            </a:r>
            <a:r>
              <a:rPr lang="en-US" altLang="en-US" sz="2000" b="1" dirty="0" err="1">
                <a:solidFill>
                  <a:srgbClr val="7030A0"/>
                </a:solidFill>
                <a:latin typeface="inherit"/>
              </a:rPr>
              <a:t>rtsp</a:t>
            </a:r>
            <a:r>
              <a:rPr lang="en-US" altLang="en-US" sz="2000" b="1" dirty="0">
                <a:solidFill>
                  <a:srgbClr val="7030A0"/>
                </a:solidFill>
                <a:latin typeface="inherit"/>
              </a:rPr>
              <a:t>://username:password@192.168.1.10/1'</a:t>
            </a:r>
            <a:r>
              <a:rPr lang="en-US" altLang="en-US" b="1" dirty="0">
                <a:solidFill>
                  <a:srgbClr val="7030A0"/>
                </a:solidFill>
              </a:rPr>
              <a:t> </a:t>
            </a:r>
            <a:r>
              <a:rPr lang="en-US" sz="2000" b="1" dirty="0"/>
              <a:t>)              </a:t>
            </a:r>
          </a:p>
          <a:p>
            <a:r>
              <a:rPr lang="en-US" sz="2000" b="1" dirty="0"/>
              <a:t>		</a:t>
            </a:r>
            <a:r>
              <a:rPr lang="en-US" sz="2000" b="1" dirty="0">
                <a:solidFill>
                  <a:srgbClr val="00B050"/>
                </a:solidFill>
              </a:rPr>
              <a:t># Initialize video recording environment</a:t>
            </a:r>
            <a:r>
              <a:rPr lang="en-US" sz="2000" b="1" dirty="0"/>
              <a:t>        </a:t>
            </a:r>
          </a:p>
          <a:p>
            <a:r>
              <a:rPr lang="en-US" sz="2000" b="1" dirty="0"/>
              <a:t>		</a:t>
            </a:r>
            <a:r>
              <a:rPr lang="en-US" sz="2000" b="1" dirty="0" err="1"/>
              <a:t>self.is_record</a:t>
            </a:r>
            <a:r>
              <a:rPr lang="en-US" sz="2000" b="1" dirty="0"/>
              <a:t> = </a:t>
            </a:r>
            <a:r>
              <a:rPr lang="en-US" sz="2000" b="1" dirty="0">
                <a:solidFill>
                  <a:srgbClr val="7030A0"/>
                </a:solidFill>
              </a:rPr>
              <a:t>False </a:t>
            </a:r>
            <a:r>
              <a:rPr lang="en-US" sz="2000" b="1" dirty="0"/>
              <a:t>       </a:t>
            </a:r>
          </a:p>
          <a:p>
            <a:r>
              <a:rPr lang="en-US" sz="2000" b="1" dirty="0"/>
              <a:t>		</a:t>
            </a:r>
            <a:r>
              <a:rPr lang="en-US" sz="2000" b="1" dirty="0" err="1"/>
              <a:t>self.out</a:t>
            </a:r>
            <a:r>
              <a:rPr lang="en-US" sz="2000" b="1" dirty="0"/>
              <a:t> = </a:t>
            </a:r>
            <a:r>
              <a:rPr lang="en-US" sz="2000" b="1" dirty="0">
                <a:solidFill>
                  <a:srgbClr val="7030A0"/>
                </a:solidFill>
              </a:rPr>
              <a:t>None</a:t>
            </a:r>
            <a:r>
              <a:rPr lang="en-US" sz="2000" b="1" dirty="0"/>
              <a:t>        </a:t>
            </a:r>
          </a:p>
          <a:p>
            <a:r>
              <a:rPr lang="en-US" sz="2000" b="1" dirty="0"/>
              <a:t>	</a:t>
            </a:r>
            <a:r>
              <a:rPr lang="en-US" sz="2000" b="1" dirty="0">
                <a:solidFill>
                  <a:srgbClr val="0070C0"/>
                </a:solidFill>
              </a:rPr>
              <a:t>def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FF00FF"/>
                </a:solidFill>
              </a:rPr>
              <a:t>__del__</a:t>
            </a:r>
            <a:r>
              <a:rPr lang="en-US" sz="2000" b="1" dirty="0"/>
              <a:t>(self):       </a:t>
            </a:r>
          </a:p>
          <a:p>
            <a:r>
              <a:rPr lang="en-US" sz="2000" b="1" dirty="0"/>
              <a:t> 		</a:t>
            </a:r>
            <a:r>
              <a:rPr lang="en-US" sz="2000" b="1" dirty="0" err="1"/>
              <a:t>self.cap.release</a:t>
            </a:r>
            <a:r>
              <a:rPr lang="en-US" sz="2000" b="1" dirty="0"/>
              <a:t>()        </a:t>
            </a:r>
          </a:p>
          <a:p>
            <a:r>
              <a:rPr lang="en-US" sz="2000" b="1" dirty="0"/>
              <a:t>	</a:t>
            </a:r>
            <a:r>
              <a:rPr lang="en-US" sz="2000" b="1" dirty="0">
                <a:solidFill>
                  <a:srgbClr val="0070C0"/>
                </a:solidFill>
              </a:rPr>
              <a:t>def</a:t>
            </a:r>
            <a:r>
              <a:rPr lang="en-US" sz="2000" b="1" dirty="0"/>
              <a:t> </a:t>
            </a:r>
            <a:r>
              <a:rPr lang="en-US" sz="2000" b="1" dirty="0" err="1">
                <a:solidFill>
                  <a:srgbClr val="FF00FF"/>
                </a:solidFill>
              </a:rPr>
              <a:t>get_frame</a:t>
            </a:r>
            <a:r>
              <a:rPr lang="en-US" sz="2000" b="1" dirty="0"/>
              <a:t>(self):        </a:t>
            </a:r>
          </a:p>
          <a:p>
            <a:r>
              <a:rPr lang="en-US" sz="2000" b="1" dirty="0"/>
              <a:t>		</a:t>
            </a:r>
            <a:r>
              <a:rPr lang="en-US" sz="2000" b="1" dirty="0">
                <a:solidFill>
                  <a:srgbClr val="0070C0"/>
                </a:solidFill>
              </a:rPr>
              <a:t>global</a:t>
            </a:r>
            <a:r>
              <a:rPr lang="en-US" sz="2000" b="1" dirty="0"/>
              <a:t> </a:t>
            </a:r>
            <a:r>
              <a:rPr lang="en-US" sz="2000" b="1" dirty="0" err="1"/>
              <a:t>first_frame</a:t>
            </a:r>
            <a:r>
              <a:rPr lang="en-US" sz="2000" b="1" dirty="0"/>
              <a:t>        </a:t>
            </a:r>
          </a:p>
          <a:p>
            <a:r>
              <a:rPr lang="en-US" sz="2000" b="1" dirty="0"/>
              <a:t>		</a:t>
            </a:r>
            <a:r>
              <a:rPr lang="en-US" sz="2000" b="1" dirty="0">
                <a:solidFill>
                  <a:srgbClr val="0070C0"/>
                </a:solidFill>
              </a:rPr>
              <a:t>while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7030A0"/>
                </a:solidFill>
              </a:rPr>
              <a:t>True:            </a:t>
            </a:r>
          </a:p>
          <a:p>
            <a:r>
              <a:rPr lang="en-US" sz="2000" b="1" dirty="0"/>
              <a:t>			ret, frame = </a:t>
            </a:r>
            <a:r>
              <a:rPr lang="en-US" sz="2000" b="1" dirty="0" err="1"/>
              <a:t>self.cap.read</a:t>
            </a:r>
            <a:r>
              <a:rPr lang="en-US" sz="2000" b="1" dirty="0"/>
              <a:t>()           </a:t>
            </a:r>
          </a:p>
          <a:p>
            <a:r>
              <a:rPr lang="en-US" sz="2000" b="1" dirty="0"/>
              <a:t>		       gray = cv2.cvtColor(frame, cv2.COLOR_BGR2GRAY)            </a:t>
            </a:r>
          </a:p>
          <a:p>
            <a:r>
              <a:rPr lang="en-US" sz="2000" b="1" dirty="0"/>
              <a:t>			gray = cv2.GaussianBlur(gray,(</a:t>
            </a:r>
            <a:r>
              <a:rPr lang="en-US" sz="2000" b="1" dirty="0">
                <a:solidFill>
                  <a:srgbClr val="FF0000"/>
                </a:solidFill>
              </a:rPr>
              <a:t>21,21</a:t>
            </a:r>
            <a:r>
              <a:rPr lang="en-US" sz="2000" b="1" dirty="0"/>
              <a:t>),</a:t>
            </a:r>
            <a:r>
              <a:rPr lang="en-US" sz="2000" b="1" dirty="0">
                <a:solidFill>
                  <a:srgbClr val="FF0000"/>
                </a:solidFill>
              </a:rPr>
              <a:t>0</a:t>
            </a:r>
            <a:r>
              <a:rPr lang="en-US" sz="2000" b="1" dirty="0"/>
              <a:t>)                </a:t>
            </a:r>
          </a:p>
          <a:p>
            <a:r>
              <a:rPr lang="en-US" sz="2000" b="1" dirty="0"/>
              <a:t>			</a:t>
            </a:r>
            <a:r>
              <a:rPr lang="en-US" sz="2000" b="1" dirty="0">
                <a:solidFill>
                  <a:srgbClr val="0070C0"/>
                </a:solidFill>
              </a:rPr>
              <a:t>if</a:t>
            </a:r>
            <a:r>
              <a:rPr lang="en-US" sz="2000" b="1" dirty="0"/>
              <a:t>  </a:t>
            </a:r>
            <a:r>
              <a:rPr lang="en-US" sz="2000" b="1" dirty="0" err="1"/>
              <a:t>first_frame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0070C0"/>
                </a:solidFill>
              </a:rPr>
              <a:t>is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7030A0"/>
                </a:solidFill>
              </a:rPr>
              <a:t>None :                </a:t>
            </a:r>
          </a:p>
          <a:p>
            <a:r>
              <a:rPr lang="en-US" sz="2000" b="1" dirty="0"/>
              <a:t>				</a:t>
            </a:r>
            <a:r>
              <a:rPr lang="en-US" sz="2000" b="1" dirty="0" err="1"/>
              <a:t>first_frame</a:t>
            </a:r>
            <a:r>
              <a:rPr lang="en-US" sz="2000" b="1" dirty="0"/>
              <a:t> = gray                </a:t>
            </a:r>
          </a:p>
          <a:p>
            <a:r>
              <a:rPr lang="en-US" sz="2000" b="1" dirty="0"/>
              <a:t>				</a:t>
            </a:r>
            <a:r>
              <a:rPr lang="en-US" sz="2000" b="1" dirty="0">
                <a:solidFill>
                  <a:srgbClr val="0070C0"/>
                </a:solidFill>
              </a:rPr>
              <a:t>continue</a:t>
            </a:r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22DA5878-4A4C-4C2F-BA0F-82D8D6D575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586665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EDB0BB-2036-4DE4-AE85-36D131764917}"/>
              </a:ext>
            </a:extLst>
          </p:cNvPr>
          <p:cNvSpPr/>
          <p:nvPr/>
        </p:nvSpPr>
        <p:spPr>
          <a:xfrm>
            <a:off x="1593131" y="1"/>
            <a:ext cx="9426804" cy="68634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/>
              <a:t>delta_frame</a:t>
            </a:r>
            <a:r>
              <a:rPr lang="en-US" sz="2000" b="1" dirty="0"/>
              <a:t> = cv2.absdiff(</a:t>
            </a:r>
            <a:r>
              <a:rPr lang="en-US" sz="2000" b="1" dirty="0" err="1"/>
              <a:t>first_frame,gray</a:t>
            </a:r>
            <a:r>
              <a:rPr lang="en-US" sz="2000" b="1" dirty="0"/>
              <a:t>)            </a:t>
            </a:r>
          </a:p>
          <a:p>
            <a:r>
              <a:rPr lang="en-US" sz="2000" b="1" dirty="0" err="1"/>
              <a:t>thresh_delta</a:t>
            </a:r>
            <a:r>
              <a:rPr lang="en-US" sz="2000" b="1" dirty="0"/>
              <a:t> = cv2.threshold(delta_frame,</a:t>
            </a:r>
            <a:r>
              <a:rPr lang="en-US" sz="2000" b="1" dirty="0">
                <a:solidFill>
                  <a:srgbClr val="FF0000"/>
                </a:solidFill>
              </a:rPr>
              <a:t>30,255</a:t>
            </a:r>
            <a:r>
              <a:rPr lang="en-US" sz="2000" b="1" dirty="0"/>
              <a:t>,cv2.THRESH_BINARY)[1]            </a:t>
            </a:r>
            <a:r>
              <a:rPr lang="en-US" sz="2000" b="1" dirty="0" err="1"/>
              <a:t>thresh_delta</a:t>
            </a:r>
            <a:r>
              <a:rPr lang="en-US" sz="2000" b="1" dirty="0"/>
              <a:t> = cv2.dilate(</a:t>
            </a:r>
            <a:r>
              <a:rPr lang="en-US" sz="2000" b="1" dirty="0" err="1"/>
              <a:t>thresh_delta</a:t>
            </a:r>
            <a:r>
              <a:rPr lang="en-US" sz="2000" b="1" dirty="0"/>
              <a:t>, </a:t>
            </a:r>
            <a:r>
              <a:rPr lang="en-US" sz="2000" b="1" dirty="0">
                <a:solidFill>
                  <a:srgbClr val="7030A0"/>
                </a:solidFill>
              </a:rPr>
              <a:t>None, </a:t>
            </a:r>
            <a:r>
              <a:rPr lang="en-US" sz="2000" b="1" dirty="0"/>
              <a:t>iterations=</a:t>
            </a:r>
            <a:r>
              <a:rPr lang="en-US" sz="2000" b="1" dirty="0">
                <a:solidFill>
                  <a:srgbClr val="FF0000"/>
                </a:solidFill>
              </a:rPr>
              <a:t>0</a:t>
            </a:r>
            <a:r>
              <a:rPr lang="en-US" sz="2000" b="1" dirty="0"/>
              <a:t>)                </a:t>
            </a:r>
          </a:p>
          <a:p>
            <a:r>
              <a:rPr lang="en-US" sz="2000" b="1" dirty="0"/>
              <a:t>(</a:t>
            </a:r>
            <a:r>
              <a:rPr lang="en-US" sz="2000" b="1" dirty="0" err="1"/>
              <a:t>cnts</a:t>
            </a:r>
            <a:r>
              <a:rPr lang="en-US" sz="2000" b="1" dirty="0"/>
              <a:t>,_) = cv2.findContours(</a:t>
            </a:r>
            <a:r>
              <a:rPr lang="en-US" sz="2000" b="1" dirty="0" err="1"/>
              <a:t>thresh_delta.copy</a:t>
            </a:r>
            <a:r>
              <a:rPr lang="en-US" sz="2000" b="1" dirty="0"/>
              <a:t>(), cv2.RETR_EXTERNAL, cv2.CHAIN_APPROX_SIMPLE)                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for</a:t>
            </a:r>
            <a:r>
              <a:rPr lang="en-US" sz="2000" b="1" dirty="0"/>
              <a:t> contour </a:t>
            </a:r>
            <a:r>
              <a:rPr lang="en-US" sz="2000" b="1" dirty="0">
                <a:solidFill>
                  <a:srgbClr val="0070C0"/>
                </a:solidFill>
              </a:rPr>
              <a:t>in</a:t>
            </a:r>
            <a:r>
              <a:rPr lang="en-US" sz="2000" b="1" dirty="0"/>
              <a:t> </a:t>
            </a:r>
            <a:r>
              <a:rPr lang="en-US" sz="2000" b="1" dirty="0" err="1"/>
              <a:t>cnts</a:t>
            </a:r>
            <a:r>
              <a:rPr lang="en-US" sz="2000" b="1" dirty="0"/>
              <a:t>:                </a:t>
            </a:r>
          </a:p>
          <a:p>
            <a:r>
              <a:rPr lang="en-US" sz="2000" b="1" dirty="0"/>
              <a:t>	</a:t>
            </a:r>
            <a:r>
              <a:rPr lang="en-US" sz="2000" b="1" dirty="0">
                <a:solidFill>
                  <a:srgbClr val="0070C0"/>
                </a:solidFill>
              </a:rPr>
              <a:t>if </a:t>
            </a:r>
            <a:r>
              <a:rPr lang="en-US" sz="2000" b="1" dirty="0"/>
              <a:t>cv2.contourArea(contour) &lt;</a:t>
            </a:r>
            <a:r>
              <a:rPr lang="en-US" sz="2000" b="1" dirty="0">
                <a:solidFill>
                  <a:srgbClr val="FF0000"/>
                </a:solidFill>
              </a:rPr>
              <a:t> 1000:                   </a:t>
            </a:r>
          </a:p>
          <a:p>
            <a:r>
              <a:rPr lang="en-US" sz="2000" b="1" dirty="0"/>
              <a:t>		 </a:t>
            </a:r>
            <a:r>
              <a:rPr lang="en-US" sz="2000" b="1" dirty="0">
                <a:solidFill>
                  <a:srgbClr val="0070C0"/>
                </a:solidFill>
              </a:rPr>
              <a:t>continue</a:t>
            </a:r>
            <a:r>
              <a:rPr lang="en-US" sz="2000" b="1" dirty="0"/>
              <a:t>                </a:t>
            </a:r>
          </a:p>
          <a:p>
            <a:r>
              <a:rPr lang="en-US" sz="2000" b="1" dirty="0"/>
              <a:t>	(x, y, w, h) = cv2.boundingRect(contour)                	cv2.rectangle(frame, (</a:t>
            </a:r>
            <a:r>
              <a:rPr lang="en-US" sz="2000" b="1" dirty="0" err="1"/>
              <a:t>x,y</a:t>
            </a:r>
            <a:r>
              <a:rPr lang="en-US" sz="2000" b="1" dirty="0"/>
              <a:t>), (</a:t>
            </a:r>
            <a:r>
              <a:rPr lang="en-US" sz="2000" b="1" dirty="0" err="1"/>
              <a:t>x+w,y+h</a:t>
            </a:r>
            <a:r>
              <a:rPr lang="en-US" sz="2000" b="1" dirty="0"/>
              <a:t>), (</a:t>
            </a:r>
            <a:r>
              <a:rPr lang="en-US" sz="2000" b="1" dirty="0">
                <a:solidFill>
                  <a:srgbClr val="FF0000"/>
                </a:solidFill>
              </a:rPr>
              <a:t>0, 0, 255</a:t>
            </a:r>
            <a:r>
              <a:rPr lang="en-US" sz="2000" b="1" dirty="0"/>
              <a:t>), </a:t>
            </a:r>
            <a:r>
              <a:rPr lang="en-US" sz="2000" b="1" dirty="0">
                <a:solidFill>
                  <a:srgbClr val="FF0000"/>
                </a:solidFill>
              </a:rPr>
              <a:t>3</a:t>
            </a:r>
            <a:r>
              <a:rPr lang="en-US" sz="2000" b="1" dirty="0"/>
              <a:t>)           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if</a:t>
            </a:r>
            <a:r>
              <a:rPr lang="en-US" sz="2000" b="1" dirty="0"/>
              <a:t> ret:                </a:t>
            </a:r>
          </a:p>
          <a:p>
            <a:r>
              <a:rPr lang="en-US" sz="2000" b="1" dirty="0"/>
              <a:t>	ret, jpeg = cv2.imencode('.jpg', frame)           </a:t>
            </a:r>
          </a:p>
          <a:p>
            <a:r>
              <a:rPr lang="en-US" sz="2000" b="1" dirty="0">
                <a:solidFill>
                  <a:srgbClr val="00B050"/>
                </a:solidFill>
              </a:rPr>
              <a:t># Record video                </a:t>
            </a:r>
          </a:p>
          <a:p>
            <a:r>
              <a:rPr lang="en-US" sz="2000" b="1" dirty="0"/>
              <a:t>	</a:t>
            </a:r>
            <a:r>
              <a:rPr lang="en-US" sz="2000" b="1" dirty="0">
                <a:solidFill>
                  <a:srgbClr val="0070C0"/>
                </a:solidFill>
              </a:rPr>
              <a:t>if </a:t>
            </a:r>
            <a:r>
              <a:rPr lang="en-US" sz="2000" b="1" dirty="0" err="1"/>
              <a:t>self.is_record</a:t>
            </a:r>
            <a:r>
              <a:rPr lang="en-US" sz="2000" b="1" dirty="0"/>
              <a:t>:                                                                            </a:t>
            </a:r>
          </a:p>
          <a:p>
            <a:r>
              <a:rPr lang="en-US" sz="2000" b="1" dirty="0"/>
              <a:t>		</a:t>
            </a:r>
            <a:r>
              <a:rPr lang="en-US" sz="2000" b="1" dirty="0">
                <a:solidFill>
                  <a:srgbClr val="0070C0"/>
                </a:solidFill>
              </a:rPr>
              <a:t>if</a:t>
            </a:r>
            <a:r>
              <a:rPr lang="en-US" sz="2000" b="1" dirty="0"/>
              <a:t> ret:                        </a:t>
            </a:r>
          </a:p>
          <a:p>
            <a:r>
              <a:rPr lang="en-US" sz="2000" b="1" dirty="0"/>
              <a:t>				</a:t>
            </a:r>
            <a:r>
              <a:rPr lang="en-US" sz="2000" b="1" dirty="0" err="1"/>
              <a:t>self.out.write</a:t>
            </a:r>
            <a:r>
              <a:rPr lang="en-US" sz="2000" b="1" dirty="0"/>
              <a:t>(frame)                    </a:t>
            </a:r>
          </a:p>
          <a:p>
            <a:r>
              <a:rPr lang="en-US" sz="2000" b="1" dirty="0"/>
              <a:t>		</a:t>
            </a:r>
            <a:r>
              <a:rPr lang="en-US" sz="2000" b="1" dirty="0">
                <a:solidFill>
                  <a:srgbClr val="0070C0"/>
                </a:solidFill>
              </a:rPr>
              <a:t>else:                        </a:t>
            </a:r>
          </a:p>
          <a:p>
            <a:r>
              <a:rPr lang="en-US" sz="2000" b="1" dirty="0"/>
              <a:t>			</a:t>
            </a:r>
            <a:r>
              <a:rPr lang="en-US" sz="2000" b="1" dirty="0">
                <a:solidFill>
                  <a:srgbClr val="0070C0"/>
                </a:solidFill>
              </a:rPr>
              <a:t>if</a:t>
            </a:r>
            <a:r>
              <a:rPr lang="en-US" sz="2000" b="1" dirty="0"/>
              <a:t> </a:t>
            </a:r>
            <a:r>
              <a:rPr lang="en-US" sz="2000" b="1" dirty="0" err="1"/>
              <a:t>self.out</a:t>
            </a:r>
            <a:r>
              <a:rPr lang="en-US" sz="2000" b="1" dirty="0"/>
              <a:t> != </a:t>
            </a:r>
            <a:r>
              <a:rPr lang="en-US" sz="2000" b="1" dirty="0">
                <a:solidFill>
                  <a:srgbClr val="7030A0"/>
                </a:solidFill>
              </a:rPr>
              <a:t>None:                            </a:t>
            </a:r>
          </a:p>
          <a:p>
            <a:r>
              <a:rPr lang="en-US" sz="2000" b="1" dirty="0"/>
              <a:t>				</a:t>
            </a:r>
            <a:r>
              <a:rPr lang="en-US" sz="2000" b="1" dirty="0" err="1"/>
              <a:t>self.out.release</a:t>
            </a:r>
            <a:r>
              <a:rPr lang="en-US" sz="2000" b="1" dirty="0"/>
              <a:t>()                           </a:t>
            </a:r>
          </a:p>
          <a:p>
            <a:r>
              <a:rPr lang="en-US" sz="2000" b="1" dirty="0"/>
              <a:t>				</a:t>
            </a:r>
            <a:r>
              <a:rPr lang="en-US" sz="2000" b="1" dirty="0" err="1"/>
              <a:t>self.out</a:t>
            </a:r>
            <a:r>
              <a:rPr lang="en-US" sz="2000" b="1" dirty="0"/>
              <a:t> =</a:t>
            </a:r>
            <a:r>
              <a:rPr lang="en-US" sz="2000" b="1" dirty="0">
                <a:solidFill>
                  <a:srgbClr val="7030A0"/>
                </a:solidFill>
              </a:rPr>
              <a:t> None                  </a:t>
            </a:r>
          </a:p>
          <a:p>
            <a:r>
              <a:rPr lang="en-US" sz="2000" b="1" dirty="0"/>
              <a:t>		</a:t>
            </a:r>
            <a:r>
              <a:rPr lang="en-US" sz="2000" b="1" dirty="0">
                <a:solidFill>
                  <a:srgbClr val="0070C0"/>
                </a:solidFill>
              </a:rPr>
              <a:t>return</a:t>
            </a:r>
            <a:r>
              <a:rPr lang="en-US" sz="2000" b="1" dirty="0"/>
              <a:t> </a:t>
            </a:r>
            <a:r>
              <a:rPr lang="en-US" sz="2000" b="1" dirty="0" err="1"/>
              <a:t>jpeg.tobytes</a:t>
            </a:r>
            <a:r>
              <a:rPr lang="en-US" sz="2000" b="1" dirty="0"/>
              <a:t>()                  </a:t>
            </a:r>
          </a:p>
          <a:p>
            <a:r>
              <a:rPr lang="en-US" sz="2000" b="1" dirty="0">
                <a:solidFill>
                  <a:srgbClr val="0070C0"/>
                </a:solidFill>
              </a:rPr>
              <a:t>else:         return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rgbClr val="7030A0"/>
                </a:solidFill>
              </a:rPr>
              <a:t>None</a:t>
            </a:r>
          </a:p>
        </p:txBody>
      </p:sp>
    </p:spTree>
    <p:extLst>
      <p:ext uri="{BB962C8B-B14F-4D97-AF65-F5344CB8AC3E}">
        <p14:creationId xmlns:p14="http://schemas.microsoft.com/office/powerpoint/2010/main" val="2240552533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18673" y="2228357"/>
            <a:ext cx="849623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 Application</a:t>
            </a:r>
            <a:endParaRPr lang="ar-EG" sz="8000" dirty="0"/>
          </a:p>
        </p:txBody>
      </p:sp>
    </p:spTree>
    <p:extLst>
      <p:ext uri="{BB962C8B-B14F-4D97-AF65-F5344CB8AC3E}">
        <p14:creationId xmlns:p14="http://schemas.microsoft.com/office/powerpoint/2010/main" val="140094622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FEB7843-FE05-4205-8910-801A4B0AA123}"/>
              </a:ext>
            </a:extLst>
          </p:cNvPr>
          <p:cNvSpPr/>
          <p:nvPr/>
        </p:nvSpPr>
        <p:spPr>
          <a:xfrm>
            <a:off x="1593130" y="292231"/>
            <a:ext cx="9926425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FF0000"/>
                </a:solidFill>
              </a:rPr>
              <a:t>'''Flask server: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'‘’</a:t>
            </a:r>
          </a:p>
          <a:p>
            <a:r>
              <a:rPr lang="en-US" sz="2000" b="1" i="1" dirty="0"/>
              <a:t>app = Flask(__name__)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@</a:t>
            </a:r>
            <a:r>
              <a:rPr lang="en-US" sz="2000" b="1" i="1" dirty="0" err="1">
                <a:solidFill>
                  <a:srgbClr val="FF0000"/>
                </a:solidFill>
              </a:rPr>
              <a:t>app</a:t>
            </a:r>
            <a:r>
              <a:rPr lang="en-US" sz="2000" b="1" i="1" dirty="0" err="1"/>
              <a:t>.route</a:t>
            </a:r>
            <a:r>
              <a:rPr lang="en-US" sz="2000" b="1" i="1" dirty="0"/>
              <a:t>(‘/’)</a:t>
            </a:r>
          </a:p>
          <a:p>
            <a:r>
              <a:rPr lang="en-US" sz="2000" b="1" i="1" dirty="0">
                <a:solidFill>
                  <a:srgbClr val="0070C0"/>
                </a:solidFill>
              </a:rPr>
              <a:t>def</a:t>
            </a:r>
            <a:r>
              <a:rPr lang="en-US" sz="2000" b="1" i="1" dirty="0"/>
              <a:t> </a:t>
            </a:r>
            <a:r>
              <a:rPr lang="en-US" sz="2000" b="1" i="1" dirty="0">
                <a:solidFill>
                  <a:srgbClr val="7030A0"/>
                </a:solidFill>
              </a:rPr>
              <a:t>index():   </a:t>
            </a:r>
          </a:p>
          <a:p>
            <a:r>
              <a:rPr lang="en-US" sz="2000" b="1" i="1" dirty="0"/>
              <a:t>	 return </a:t>
            </a:r>
            <a:r>
              <a:rPr lang="en-US" sz="2000" b="1" i="1" dirty="0" err="1"/>
              <a:t>render_template</a:t>
            </a:r>
            <a:r>
              <a:rPr lang="en-US" sz="2000" b="1" i="1" dirty="0"/>
              <a:t>('index.html'  , pages=data)</a:t>
            </a:r>
          </a:p>
          <a:p>
            <a:r>
              <a:rPr lang="en-US" sz="2000" b="1" i="1" dirty="0">
                <a:solidFill>
                  <a:srgbClr val="0070C0"/>
                </a:solidFill>
              </a:rPr>
              <a:t>def </a:t>
            </a:r>
            <a:r>
              <a:rPr lang="en-US" sz="2000" b="1" i="1" dirty="0" err="1">
                <a:solidFill>
                  <a:srgbClr val="7030A0"/>
                </a:solidFill>
              </a:rPr>
              <a:t>video_stream</a:t>
            </a:r>
            <a:r>
              <a:rPr lang="en-US" sz="2000" b="1" i="1" dirty="0">
                <a:solidFill>
                  <a:srgbClr val="7030A0"/>
                </a:solidFill>
              </a:rPr>
              <a:t>():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global</a:t>
            </a:r>
            <a:r>
              <a:rPr lang="en-US" sz="2000" b="1" i="1" dirty="0"/>
              <a:t> </a:t>
            </a:r>
            <a:r>
              <a:rPr lang="en-US" sz="2000" b="1" i="1" dirty="0" err="1"/>
              <a:t>video_camera</a:t>
            </a:r>
            <a:r>
              <a:rPr lang="en-US" sz="2000" b="1" i="1" dirty="0"/>
              <a:t> 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global</a:t>
            </a:r>
            <a:r>
              <a:rPr lang="en-US" sz="2000" b="1" i="1" dirty="0"/>
              <a:t> </a:t>
            </a:r>
            <a:r>
              <a:rPr lang="en-US" sz="2000" b="1" i="1" dirty="0" err="1"/>
              <a:t>global_frame</a:t>
            </a:r>
            <a:r>
              <a:rPr lang="en-US" sz="2000" b="1" i="1" dirty="0"/>
              <a:t>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if</a:t>
            </a:r>
            <a:r>
              <a:rPr lang="en-US" sz="2000" b="1" i="1" dirty="0"/>
              <a:t> </a:t>
            </a:r>
            <a:r>
              <a:rPr lang="en-US" sz="2000" b="1" i="1" dirty="0" err="1"/>
              <a:t>video_camera</a:t>
            </a:r>
            <a:r>
              <a:rPr lang="en-US" sz="2000" b="1" i="1" dirty="0"/>
              <a:t> == None:       </a:t>
            </a:r>
          </a:p>
          <a:p>
            <a:r>
              <a:rPr lang="en-US" sz="2000" b="1" i="1" dirty="0"/>
              <a:t>		 </a:t>
            </a:r>
            <a:r>
              <a:rPr lang="en-US" sz="2000" b="1" i="1" dirty="0" err="1"/>
              <a:t>video_camera</a:t>
            </a:r>
            <a:r>
              <a:rPr lang="en-US" sz="2000" b="1" i="1" dirty="0"/>
              <a:t> = </a:t>
            </a:r>
            <a:r>
              <a:rPr lang="en-US" sz="2000" b="1" i="1" dirty="0" err="1"/>
              <a:t>VideoCamera</a:t>
            </a:r>
            <a:r>
              <a:rPr lang="en-US" sz="2000" b="1" i="1" dirty="0"/>
              <a:t>()        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while</a:t>
            </a:r>
            <a:r>
              <a:rPr lang="en-US" sz="2000" b="1" i="1" dirty="0"/>
              <a:t> True:        </a:t>
            </a:r>
          </a:p>
          <a:p>
            <a:r>
              <a:rPr lang="en-US" sz="2000" b="1" i="1" dirty="0"/>
              <a:t>frame = </a:t>
            </a:r>
            <a:r>
              <a:rPr lang="en-US" sz="2000" b="1" i="1" dirty="0" err="1"/>
              <a:t>video_camera.get_frame</a:t>
            </a:r>
            <a:r>
              <a:rPr lang="en-US" sz="2000" b="1" i="1" dirty="0"/>
              <a:t>()    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if</a:t>
            </a:r>
            <a:r>
              <a:rPr lang="en-US" sz="2000" b="1" i="1" dirty="0"/>
              <a:t> frame != None:            </a:t>
            </a:r>
          </a:p>
          <a:p>
            <a:r>
              <a:rPr lang="en-US" sz="2000" b="1" i="1" dirty="0"/>
              <a:t>		</a:t>
            </a:r>
            <a:r>
              <a:rPr lang="en-US" sz="2000" b="1" i="1" dirty="0" err="1">
                <a:solidFill>
                  <a:srgbClr val="0070C0"/>
                </a:solidFill>
              </a:rPr>
              <a:t>global</a:t>
            </a:r>
            <a:r>
              <a:rPr lang="en-US" sz="2000" b="1" i="1" dirty="0" err="1"/>
              <a:t>_frame</a:t>
            </a:r>
            <a:r>
              <a:rPr lang="en-US" sz="2000" b="1" i="1" dirty="0"/>
              <a:t> = frame            </a:t>
            </a:r>
          </a:p>
          <a:p>
            <a:r>
              <a:rPr lang="en-US" sz="2000" b="1" i="1" dirty="0"/>
              <a:t>		</a:t>
            </a:r>
            <a:r>
              <a:rPr lang="en-US" sz="2000" b="1" i="1" dirty="0">
                <a:solidFill>
                  <a:srgbClr val="0070C0"/>
                </a:solidFill>
              </a:rPr>
              <a:t>yield</a:t>
            </a:r>
            <a:r>
              <a:rPr lang="en-US" sz="2000" b="1" i="1" dirty="0"/>
              <a:t> (b'--frame\r\n'                    </a:t>
            </a:r>
          </a:p>
          <a:p>
            <a:r>
              <a:rPr lang="en-US" sz="2000" b="1" i="1" dirty="0"/>
              <a:t>					</a:t>
            </a:r>
            <a:r>
              <a:rPr lang="en-US" sz="2000" b="1" i="1" dirty="0" err="1"/>
              <a:t>b'Content</a:t>
            </a:r>
            <a:r>
              <a:rPr lang="en-US" sz="2000" b="1" i="1" dirty="0"/>
              <a:t>-Type: image/jpeg\r\n\r\n' + frame +b'\r\n\r\n')        </a:t>
            </a:r>
          </a:p>
          <a:p>
            <a:r>
              <a:rPr lang="en-US" sz="2000" b="1" i="1" dirty="0">
                <a:solidFill>
                  <a:srgbClr val="0070C0"/>
                </a:solidFill>
              </a:rPr>
              <a:t>else:        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yield </a:t>
            </a:r>
            <a:r>
              <a:rPr lang="en-US" sz="2000" b="1" i="1" dirty="0"/>
              <a:t>(b'--frame\r\</a:t>
            </a:r>
            <a:r>
              <a:rPr lang="en-US" sz="2000" b="1" i="1" dirty="0" err="1"/>
              <a:t>n'b'Content</a:t>
            </a:r>
            <a:r>
              <a:rPr lang="en-US" sz="2000" b="1" i="1" dirty="0"/>
              <a:t>-Type:</a:t>
            </a:r>
          </a:p>
          <a:p>
            <a:r>
              <a:rPr lang="en-US" sz="2000" b="1" i="1" dirty="0"/>
              <a:t>		 image/jpeg\r\n\r\n' + </a:t>
            </a:r>
            <a:r>
              <a:rPr lang="en-US" sz="2000" b="1" i="1" dirty="0" err="1"/>
              <a:t>global_frame</a:t>
            </a:r>
            <a:r>
              <a:rPr lang="en-US" sz="2000" b="1" i="1" dirty="0"/>
              <a:t> + b'\r\n\r\n')</a:t>
            </a:r>
          </a:p>
        </p:txBody>
      </p:sp>
    </p:spTree>
    <p:extLst>
      <p:ext uri="{BB962C8B-B14F-4D97-AF65-F5344CB8AC3E}">
        <p14:creationId xmlns:p14="http://schemas.microsoft.com/office/powerpoint/2010/main" val="331058375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BF088E-BECC-481A-9801-CBF503584E27}"/>
              </a:ext>
            </a:extLst>
          </p:cNvPr>
          <p:cNvSpPr/>
          <p:nvPr/>
        </p:nvSpPr>
        <p:spPr>
          <a:xfrm>
            <a:off x="1602557" y="197346"/>
            <a:ext cx="10048973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@</a:t>
            </a:r>
            <a:r>
              <a:rPr lang="en-US" b="1" dirty="0" err="1">
                <a:solidFill>
                  <a:srgbClr val="C00000"/>
                </a:solidFill>
              </a:rPr>
              <a:t>app.</a:t>
            </a:r>
            <a:r>
              <a:rPr lang="en-US" b="1" dirty="0" err="1"/>
              <a:t>route</a:t>
            </a:r>
            <a:r>
              <a:rPr lang="en-US" b="1" dirty="0"/>
              <a:t>('/</a:t>
            </a:r>
            <a:r>
              <a:rPr lang="en-US" b="1" dirty="0" err="1"/>
              <a:t>video_viewer</a:t>
            </a:r>
            <a:r>
              <a:rPr lang="en-US" b="1" dirty="0"/>
              <a:t>’)</a:t>
            </a:r>
          </a:p>
          <a:p>
            <a:r>
              <a:rPr lang="en-US" b="1" dirty="0">
                <a:solidFill>
                  <a:srgbClr val="0070C0"/>
                </a:solidFill>
              </a:rPr>
              <a:t>def</a:t>
            </a:r>
            <a:r>
              <a:rPr lang="en-US" b="1" dirty="0"/>
              <a:t> </a:t>
            </a:r>
            <a:r>
              <a:rPr lang="en-US" b="1" dirty="0" err="1">
                <a:solidFill>
                  <a:srgbClr val="7030A0"/>
                </a:solidFill>
              </a:rPr>
              <a:t>video_viewer</a:t>
            </a:r>
            <a:r>
              <a:rPr lang="en-US" b="1" dirty="0">
                <a:solidFill>
                  <a:srgbClr val="7030A0"/>
                </a:solidFill>
              </a:rPr>
              <a:t>():</a:t>
            </a:r>
            <a:r>
              <a:rPr lang="en-US" b="1" dirty="0"/>
              <a:t>    </a:t>
            </a:r>
          </a:p>
          <a:p>
            <a:r>
              <a:rPr lang="en-US" b="1" dirty="0"/>
              <a:t>	</a:t>
            </a:r>
            <a:r>
              <a:rPr lang="en-US" b="1" dirty="0">
                <a:solidFill>
                  <a:srgbClr val="0070C0"/>
                </a:solidFill>
              </a:rPr>
              <a:t>return</a:t>
            </a:r>
            <a:r>
              <a:rPr lang="en-US" b="1" dirty="0"/>
              <a:t> Response(</a:t>
            </a:r>
            <a:r>
              <a:rPr lang="en-US" b="1" dirty="0" err="1"/>
              <a:t>video_stream</a:t>
            </a:r>
            <a:r>
              <a:rPr lang="en-US" b="1" dirty="0"/>
              <a:t>(),                   </a:t>
            </a:r>
          </a:p>
          <a:p>
            <a:r>
              <a:rPr lang="en-US" b="1" dirty="0"/>
              <a:t> 			</a:t>
            </a:r>
            <a:r>
              <a:rPr lang="en-US" b="1" dirty="0" err="1"/>
              <a:t>mimetype</a:t>
            </a:r>
            <a:r>
              <a:rPr lang="en-US" b="1" dirty="0"/>
              <a:t>=</a:t>
            </a:r>
            <a:r>
              <a:rPr lang="en-US" b="1" dirty="0">
                <a:solidFill>
                  <a:schemeClr val="accent1"/>
                </a:solidFill>
              </a:rPr>
              <a:t>'multipart/x-mixed-replace; boundary=frame</a:t>
            </a:r>
            <a:r>
              <a:rPr lang="en-US" b="1" dirty="0"/>
              <a:t>’)</a:t>
            </a:r>
          </a:p>
          <a:p>
            <a:endParaRPr lang="en-US" b="1" dirty="0"/>
          </a:p>
          <a:p>
            <a:r>
              <a:rPr lang="en-US" b="1" dirty="0">
                <a:solidFill>
                  <a:srgbClr val="0070C0"/>
                </a:solidFill>
              </a:rPr>
              <a:t>if</a:t>
            </a:r>
            <a:r>
              <a:rPr lang="en-US" b="1" dirty="0"/>
              <a:t> __name__ == </a:t>
            </a:r>
            <a:r>
              <a:rPr lang="en-US" b="1" dirty="0">
                <a:solidFill>
                  <a:srgbClr val="00B0F0"/>
                </a:solidFill>
              </a:rPr>
              <a:t>'__main__':</a:t>
            </a:r>
            <a:r>
              <a:rPr lang="en-US" b="1" dirty="0"/>
              <a:t>    </a:t>
            </a:r>
          </a:p>
          <a:p>
            <a:pPr lvl="1"/>
            <a:r>
              <a:rPr lang="en-US" b="1" dirty="0"/>
              <a:t>#Launch </a:t>
            </a:r>
            <a:r>
              <a:rPr lang="en-US" b="1" dirty="0" err="1"/>
              <a:t>opencv</a:t>
            </a:r>
            <a:r>
              <a:rPr lang="en-US" b="1" dirty="0"/>
              <a:t> stream thread    </a:t>
            </a:r>
          </a:p>
          <a:p>
            <a:pPr lvl="1"/>
            <a:r>
              <a:rPr lang="en-US" b="1" dirty="0" err="1"/>
              <a:t>cvthread</a:t>
            </a:r>
            <a:r>
              <a:rPr lang="en-US" b="1" dirty="0"/>
              <a:t> = </a:t>
            </a:r>
            <a:r>
              <a:rPr lang="en-US" b="1" dirty="0" err="1"/>
              <a:t>videothread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</a:rPr>
              <a:t>3</a:t>
            </a:r>
            <a:r>
              <a:rPr lang="en-US" b="1" dirty="0"/>
              <a:t>, str(</a:t>
            </a:r>
            <a:r>
              <a:rPr lang="en-US" b="1" dirty="0" err="1"/>
              <a:t>time.time</a:t>
            </a:r>
            <a:r>
              <a:rPr lang="en-US" b="1" dirty="0"/>
              <a:t>))    </a:t>
            </a:r>
          </a:p>
          <a:p>
            <a:pPr lvl="1"/>
            <a:r>
              <a:rPr lang="en-US" b="1" dirty="0" err="1"/>
              <a:t>cvthread.start</a:t>
            </a:r>
            <a:r>
              <a:rPr lang="en-US" b="1" dirty="0"/>
              <a:t>()    </a:t>
            </a:r>
          </a:p>
          <a:p>
            <a:pPr lvl="1"/>
            <a:r>
              <a:rPr lang="en-US" b="1" dirty="0"/>
              <a:t>#Launch the </a:t>
            </a:r>
            <a:r>
              <a:rPr lang="en-US" b="1" dirty="0" err="1"/>
              <a:t>surveillancethread</a:t>
            </a:r>
            <a:r>
              <a:rPr lang="en-US" b="1" dirty="0"/>
              <a:t>,     </a:t>
            </a:r>
          </a:p>
          <a:p>
            <a:pPr lvl="1"/>
            <a:r>
              <a:rPr lang="en-US" b="1" dirty="0" err="1"/>
              <a:t>surthread</a:t>
            </a:r>
            <a:r>
              <a:rPr lang="en-US" b="1" dirty="0"/>
              <a:t> = </a:t>
            </a:r>
            <a:r>
              <a:rPr lang="en-US" b="1" dirty="0" err="1"/>
              <a:t>surveillancethread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</a:rPr>
              <a:t>1</a:t>
            </a:r>
            <a:r>
              <a:rPr lang="en-US" b="1" dirty="0"/>
              <a:t>, str(</a:t>
            </a:r>
            <a:r>
              <a:rPr lang="en-US" b="1" dirty="0" err="1"/>
              <a:t>time.time</a:t>
            </a:r>
            <a:r>
              <a:rPr lang="en-US" b="1" dirty="0"/>
              <a:t>))    </a:t>
            </a:r>
          </a:p>
          <a:p>
            <a:pPr lvl="1"/>
            <a:r>
              <a:rPr lang="en-US" b="1" dirty="0" err="1"/>
              <a:t>surthread.start</a:t>
            </a:r>
            <a:r>
              <a:rPr lang="en-US" b="1" dirty="0"/>
              <a:t>()    </a:t>
            </a:r>
          </a:p>
          <a:p>
            <a:pPr lvl="1"/>
            <a:r>
              <a:rPr lang="en-US" b="1" dirty="0">
                <a:solidFill>
                  <a:srgbClr val="00B050"/>
                </a:solidFill>
              </a:rPr>
              <a:t>#Launch Flask server    </a:t>
            </a:r>
          </a:p>
          <a:p>
            <a:pPr lvl="1"/>
            <a:r>
              <a:rPr lang="en-US" b="1" dirty="0" err="1"/>
              <a:t>app.run</a:t>
            </a:r>
            <a:r>
              <a:rPr lang="en-US" b="1" dirty="0"/>
              <a:t>(threaded=True ,  host='127.0.0.1' )    </a:t>
            </a:r>
            <a:endParaRPr lang="en-US" b="1" dirty="0">
              <a:solidFill>
                <a:srgbClr val="00B050"/>
              </a:solidFill>
            </a:endParaRPr>
          </a:p>
          <a:p>
            <a:pPr lvl="1"/>
            <a:r>
              <a:rPr lang="en-US" b="1" dirty="0">
                <a:solidFill>
                  <a:srgbClr val="00B050"/>
                </a:solidFill>
              </a:rPr>
              <a:t>#Once exited Flask with control + C save the new data entries to detections.txt    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with</a:t>
            </a:r>
            <a:r>
              <a:rPr lang="en-US" b="1" dirty="0"/>
              <a:t> open("detections.txt", "w") </a:t>
            </a:r>
            <a:r>
              <a:rPr lang="en-US" b="1" dirty="0">
                <a:solidFill>
                  <a:srgbClr val="0070C0"/>
                </a:solidFill>
              </a:rPr>
              <a:t>as</a:t>
            </a:r>
            <a:r>
              <a:rPr lang="en-US" b="1" dirty="0"/>
              <a:t> </a:t>
            </a:r>
            <a:r>
              <a:rPr lang="en-US" b="1" dirty="0" err="1"/>
              <a:t>outfile</a:t>
            </a:r>
            <a:r>
              <a:rPr lang="en-US" b="1" dirty="0"/>
              <a:t>:        </a:t>
            </a:r>
          </a:p>
          <a:p>
            <a:r>
              <a:rPr lang="en-US" b="1" dirty="0"/>
              <a:t>	</a:t>
            </a:r>
            <a:r>
              <a:rPr lang="en-US" b="1" dirty="0" err="1"/>
              <a:t>json.dump</a:t>
            </a:r>
            <a:r>
              <a:rPr lang="en-US" b="1" dirty="0"/>
              <a:t>(data, </a:t>
            </a:r>
            <a:r>
              <a:rPr lang="en-US" b="1" dirty="0" err="1"/>
              <a:t>outfile</a:t>
            </a:r>
            <a:r>
              <a:rPr lang="en-US" b="1" dirty="0"/>
              <a:t>)    </a:t>
            </a:r>
          </a:p>
          <a:p>
            <a:r>
              <a:rPr lang="en-US" b="1" dirty="0"/>
              <a:t>	print("Exiting server")    </a:t>
            </a:r>
          </a:p>
          <a:p>
            <a:r>
              <a:rPr lang="en-US" b="1" dirty="0"/>
              <a:t>	</a:t>
            </a:r>
            <a:r>
              <a:rPr lang="en-US" b="1" dirty="0">
                <a:solidFill>
                  <a:srgbClr val="00B050"/>
                </a:solidFill>
              </a:rPr>
              <a:t>#Finish the threads    </a:t>
            </a:r>
          </a:p>
          <a:p>
            <a:pPr lvl="1"/>
            <a:r>
              <a:rPr lang="en-US" b="1" dirty="0" err="1"/>
              <a:t>cvthread.shutdown</a:t>
            </a:r>
            <a:r>
              <a:rPr lang="en-US" b="1" dirty="0"/>
              <a:t> = </a:t>
            </a:r>
            <a:r>
              <a:rPr lang="en-US" b="1" dirty="0">
                <a:solidFill>
                  <a:srgbClr val="7030A0"/>
                </a:solidFill>
              </a:rPr>
              <a:t>True </a:t>
            </a:r>
            <a:r>
              <a:rPr lang="en-US" b="1" dirty="0"/>
              <a:t>   </a:t>
            </a:r>
          </a:p>
          <a:p>
            <a:pPr lvl="1"/>
            <a:r>
              <a:rPr lang="en-US" b="1" dirty="0" err="1"/>
              <a:t>surthread.shutdown</a:t>
            </a:r>
            <a:r>
              <a:rPr lang="en-US" b="1" dirty="0"/>
              <a:t> = </a:t>
            </a:r>
            <a:r>
              <a:rPr lang="en-US" b="1" dirty="0">
                <a:solidFill>
                  <a:srgbClr val="7030A0"/>
                </a:solidFill>
              </a:rPr>
              <a:t>True </a:t>
            </a:r>
            <a:r>
              <a:rPr lang="en-US" b="1" dirty="0"/>
              <a:t>   </a:t>
            </a:r>
          </a:p>
          <a:p>
            <a:pPr lvl="1"/>
            <a:r>
              <a:rPr lang="en-US" b="1" dirty="0" err="1"/>
              <a:t>cvthread.join</a:t>
            </a:r>
            <a:r>
              <a:rPr lang="en-US" b="1" dirty="0"/>
              <a:t>()    </a:t>
            </a:r>
          </a:p>
          <a:p>
            <a:pPr lvl="1"/>
            <a:r>
              <a:rPr lang="en-US" b="1" dirty="0" err="1"/>
              <a:t>surthread.join</a:t>
            </a:r>
            <a:r>
              <a:rPr lang="en-US" b="1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56424858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91047" y="561096"/>
            <a:ext cx="739497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Motion Detection( Before ) </a:t>
            </a:r>
            <a:endParaRPr lang="ar-EG" sz="44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047" y="1536709"/>
            <a:ext cx="10058400" cy="5150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57207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97014" y="531114"/>
            <a:ext cx="687316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Motion Detection( After ) </a:t>
            </a:r>
            <a:endParaRPr lang="ar-EG" sz="44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014" y="1600648"/>
            <a:ext cx="10058400" cy="509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858290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73113" y="2363269"/>
            <a:ext cx="638347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 Service</a:t>
            </a:r>
            <a:endParaRPr lang="ar-EG" sz="8000" dirty="0"/>
          </a:p>
        </p:txBody>
      </p:sp>
    </p:spTree>
    <p:extLst>
      <p:ext uri="{BB962C8B-B14F-4D97-AF65-F5344CB8AC3E}">
        <p14:creationId xmlns:p14="http://schemas.microsoft.com/office/powerpoint/2010/main" val="342806534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i="1" spc="3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 Phases :</a:t>
            </a:r>
            <a:endParaRPr lang="ar-EG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4" y="1229193"/>
            <a:ext cx="8911687" cy="5922234"/>
          </a:xfrm>
        </p:spPr>
        <p:txBody>
          <a:bodyPr>
            <a:noAutofit/>
          </a:bodyPr>
          <a:lstStyle/>
          <a:p>
            <a:pPr algn="l" rtl="0">
              <a:buNone/>
            </a:pPr>
            <a:endParaRPr lang="en-US" sz="4000" b="1" i="1" spc="3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14350" indent="-514350" algn="l" rtl="0">
              <a:buFont typeface="+mj-lt"/>
              <a:buAutoNum type="arabicPeriod"/>
            </a:pP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Description </a:t>
            </a:r>
          </a:p>
          <a:p>
            <a:pPr marL="514350" indent="-514350" algn="l" rtl="0">
              <a:buFont typeface="+mj-lt"/>
              <a:buAutoNum type="arabicPeriod"/>
            </a:pP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 Processing</a:t>
            </a:r>
          </a:p>
          <a:p>
            <a:pPr marL="514350" indent="-514350" algn="l" rtl="0">
              <a:buFont typeface="+mj-lt"/>
              <a:buAutoNum type="arabicPeriod"/>
            </a:pP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 Application</a:t>
            </a:r>
          </a:p>
          <a:p>
            <a:pPr marL="514350" indent="-514350" algn="l" rtl="0">
              <a:buFont typeface="+mj-lt"/>
              <a:buAutoNum type="arabicPeriod"/>
            </a:pP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</a:t>
            </a:r>
          </a:p>
          <a:p>
            <a:pPr marL="514350" indent="-514350" algn="l" rtl="0">
              <a:buFont typeface="+mj-lt"/>
              <a:buAutoNum type="arabicPeriod"/>
            </a:pP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 Cam &amp; Configuration</a:t>
            </a:r>
            <a:endParaRPr lang="ar-EG" sz="3200" b="1" i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14350" indent="-514350" algn="l" rtl="0">
              <a:buFont typeface="+mj-lt"/>
              <a:buAutoNum type="arabicPeriod"/>
            </a:pPr>
            <a:endParaRPr lang="en-US" sz="3200" b="1" i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42168405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617019-10C1-4C3F-B1A2-52141C1D418A}"/>
              </a:ext>
            </a:extLst>
          </p:cNvPr>
          <p:cNvSpPr/>
          <p:nvPr/>
        </p:nvSpPr>
        <p:spPr>
          <a:xfrm>
            <a:off x="2658360" y="904972"/>
            <a:ext cx="6556342" cy="4506013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FF00"/>
              </a:solidFill>
            </a:endParaRPr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A6DDC801-F73D-4C53-AFBF-E8475980EC75}"/>
              </a:ext>
            </a:extLst>
          </p:cNvPr>
          <p:cNvSpPr/>
          <p:nvPr/>
        </p:nvSpPr>
        <p:spPr>
          <a:xfrm>
            <a:off x="3562152" y="1989054"/>
            <a:ext cx="3855563" cy="2422689"/>
          </a:xfrm>
          <a:prstGeom prst="cloudCallou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Web Service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6DA377-F89E-4850-A354-697F5F71EF6C}"/>
              </a:ext>
            </a:extLst>
          </p:cNvPr>
          <p:cNvSpPr txBox="1"/>
          <p:nvPr/>
        </p:nvSpPr>
        <p:spPr>
          <a:xfrm>
            <a:off x="7633355" y="4227077"/>
            <a:ext cx="151300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JSON/XML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B988E5-C852-4C2C-997B-D830340D5633}"/>
              </a:ext>
            </a:extLst>
          </p:cNvPr>
          <p:cNvSpPr txBox="1"/>
          <p:nvPr/>
        </p:nvSpPr>
        <p:spPr>
          <a:xfrm>
            <a:off x="7196185" y="1032200"/>
            <a:ext cx="1815839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FFFF00"/>
                </a:solidFill>
              </a:rPr>
              <a:t>Web App</a:t>
            </a:r>
          </a:p>
        </p:txBody>
      </p:sp>
    </p:spTree>
    <p:extLst>
      <p:ext uri="{BB962C8B-B14F-4D97-AF65-F5344CB8AC3E}">
        <p14:creationId xmlns:p14="http://schemas.microsoft.com/office/powerpoint/2010/main" val="2841585139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FEB7843-FE05-4205-8910-801A4B0AA123}"/>
              </a:ext>
            </a:extLst>
          </p:cNvPr>
          <p:cNvSpPr/>
          <p:nvPr/>
        </p:nvSpPr>
        <p:spPr>
          <a:xfrm>
            <a:off x="1593130" y="292231"/>
            <a:ext cx="9926425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i="1" dirty="0">
                <a:solidFill>
                  <a:srgbClr val="FF0000"/>
                </a:solidFill>
              </a:rPr>
              <a:t>'''Flask server: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'‘’</a:t>
            </a:r>
          </a:p>
          <a:p>
            <a:r>
              <a:rPr lang="en-US" sz="2000" b="1" i="1" dirty="0"/>
              <a:t>app = Flask(__name__)</a:t>
            </a:r>
          </a:p>
          <a:p>
            <a:r>
              <a:rPr lang="en-US" sz="2000" b="1" i="1" dirty="0">
                <a:solidFill>
                  <a:srgbClr val="FF0000"/>
                </a:solidFill>
              </a:rPr>
              <a:t>@</a:t>
            </a:r>
            <a:r>
              <a:rPr lang="en-US" sz="2000" b="1" i="1" dirty="0" err="1">
                <a:solidFill>
                  <a:srgbClr val="FF0000"/>
                </a:solidFill>
              </a:rPr>
              <a:t>app</a:t>
            </a:r>
            <a:r>
              <a:rPr lang="en-US" sz="2000" b="1" i="1" dirty="0" err="1"/>
              <a:t>.route</a:t>
            </a:r>
            <a:r>
              <a:rPr lang="en-US" sz="2000" b="1" i="1" dirty="0"/>
              <a:t>(‘/’)</a:t>
            </a:r>
          </a:p>
          <a:p>
            <a:r>
              <a:rPr lang="en-US" sz="2000" b="1" i="1" dirty="0">
                <a:solidFill>
                  <a:srgbClr val="0070C0"/>
                </a:solidFill>
              </a:rPr>
              <a:t>def</a:t>
            </a:r>
            <a:r>
              <a:rPr lang="en-US" sz="2000" b="1" i="1" dirty="0"/>
              <a:t> </a:t>
            </a:r>
            <a:r>
              <a:rPr lang="en-US" sz="2000" b="1" i="1" dirty="0">
                <a:solidFill>
                  <a:srgbClr val="7030A0"/>
                </a:solidFill>
              </a:rPr>
              <a:t>index():   </a:t>
            </a:r>
          </a:p>
          <a:p>
            <a:r>
              <a:rPr lang="en-US" sz="2000" b="1" i="1" dirty="0"/>
              <a:t>	 return </a:t>
            </a:r>
            <a:r>
              <a:rPr lang="en-US" sz="2000" b="1" i="1" dirty="0" err="1"/>
              <a:t>render_template</a:t>
            </a:r>
            <a:r>
              <a:rPr lang="en-US" sz="2000" b="1" i="1" dirty="0"/>
              <a:t>( </a:t>
            </a:r>
            <a:r>
              <a:rPr lang="en-US" sz="2000" b="1" i="1" dirty="0">
                <a:solidFill>
                  <a:srgbClr val="00B050"/>
                </a:solidFill>
              </a:rPr>
              <a:t>'index.html'</a:t>
            </a:r>
            <a:r>
              <a:rPr lang="en-US" sz="2000" b="1" i="1" dirty="0"/>
              <a:t>  , pages=data)</a:t>
            </a:r>
          </a:p>
          <a:p>
            <a:r>
              <a:rPr lang="en-US" sz="2000" b="1" i="1" dirty="0">
                <a:solidFill>
                  <a:srgbClr val="0070C0"/>
                </a:solidFill>
              </a:rPr>
              <a:t>def </a:t>
            </a:r>
            <a:r>
              <a:rPr lang="en-US" sz="2000" b="1" i="1" dirty="0" err="1">
                <a:solidFill>
                  <a:srgbClr val="7030A0"/>
                </a:solidFill>
              </a:rPr>
              <a:t>video_stream</a:t>
            </a:r>
            <a:r>
              <a:rPr lang="en-US" sz="2000" b="1" i="1" dirty="0">
                <a:solidFill>
                  <a:srgbClr val="7030A0"/>
                </a:solidFill>
              </a:rPr>
              <a:t>():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global</a:t>
            </a:r>
            <a:r>
              <a:rPr lang="en-US" sz="2000" b="1" i="1" dirty="0"/>
              <a:t> </a:t>
            </a:r>
            <a:r>
              <a:rPr lang="en-US" sz="2000" b="1" i="1" dirty="0" err="1"/>
              <a:t>video_camera</a:t>
            </a:r>
            <a:r>
              <a:rPr lang="en-US" sz="2000" b="1" i="1" dirty="0"/>
              <a:t> 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global</a:t>
            </a:r>
            <a:r>
              <a:rPr lang="en-US" sz="2000" b="1" i="1" dirty="0"/>
              <a:t> </a:t>
            </a:r>
            <a:r>
              <a:rPr lang="en-US" sz="2000" b="1" i="1" dirty="0" err="1"/>
              <a:t>global_frame</a:t>
            </a:r>
            <a:r>
              <a:rPr lang="en-US" sz="2000" b="1" i="1" dirty="0"/>
              <a:t>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if</a:t>
            </a:r>
            <a:r>
              <a:rPr lang="en-US" sz="2000" b="1" i="1" dirty="0"/>
              <a:t> </a:t>
            </a:r>
            <a:r>
              <a:rPr lang="en-US" sz="2000" b="1" i="1" dirty="0" err="1"/>
              <a:t>video_camera</a:t>
            </a:r>
            <a:r>
              <a:rPr lang="en-US" sz="2000" b="1" i="1" dirty="0"/>
              <a:t> == None:       </a:t>
            </a:r>
          </a:p>
          <a:p>
            <a:r>
              <a:rPr lang="en-US" sz="2000" b="1" i="1" dirty="0"/>
              <a:t>		 </a:t>
            </a:r>
            <a:r>
              <a:rPr lang="en-US" sz="2000" b="1" i="1" dirty="0" err="1"/>
              <a:t>video_camera</a:t>
            </a:r>
            <a:r>
              <a:rPr lang="en-US" sz="2000" b="1" i="1" dirty="0"/>
              <a:t> = </a:t>
            </a:r>
            <a:r>
              <a:rPr lang="en-US" sz="2000" b="1" i="1" dirty="0" err="1"/>
              <a:t>VideoCamera</a:t>
            </a:r>
            <a:r>
              <a:rPr lang="en-US" sz="2000" b="1" i="1" dirty="0"/>
              <a:t>()        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while</a:t>
            </a:r>
            <a:r>
              <a:rPr lang="en-US" sz="2000" b="1" i="1" dirty="0"/>
              <a:t> True:        </a:t>
            </a:r>
          </a:p>
          <a:p>
            <a:r>
              <a:rPr lang="en-US" sz="2000" b="1" i="1" dirty="0"/>
              <a:t>frame = </a:t>
            </a:r>
            <a:r>
              <a:rPr lang="en-US" sz="2000" b="1" i="1" dirty="0" err="1"/>
              <a:t>video_camera.get_frame</a:t>
            </a:r>
            <a:r>
              <a:rPr lang="en-US" sz="2000" b="1" i="1" dirty="0"/>
              <a:t>()    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if</a:t>
            </a:r>
            <a:r>
              <a:rPr lang="en-US" sz="2000" b="1" i="1" dirty="0"/>
              <a:t> frame != None:            </a:t>
            </a:r>
          </a:p>
          <a:p>
            <a:r>
              <a:rPr lang="en-US" sz="2000" b="1" i="1" dirty="0"/>
              <a:t>		</a:t>
            </a:r>
            <a:r>
              <a:rPr lang="en-US" sz="2000" b="1" i="1" dirty="0" err="1">
                <a:solidFill>
                  <a:srgbClr val="0070C0"/>
                </a:solidFill>
              </a:rPr>
              <a:t>global</a:t>
            </a:r>
            <a:r>
              <a:rPr lang="en-US" sz="2000" b="1" i="1" dirty="0" err="1"/>
              <a:t>_frame</a:t>
            </a:r>
            <a:r>
              <a:rPr lang="en-US" sz="2000" b="1" i="1" dirty="0"/>
              <a:t> = frame            </a:t>
            </a:r>
          </a:p>
          <a:p>
            <a:r>
              <a:rPr lang="en-US" sz="2000" b="1" i="1" dirty="0"/>
              <a:t>		</a:t>
            </a:r>
            <a:r>
              <a:rPr lang="en-US" sz="2000" b="1" i="1" dirty="0">
                <a:solidFill>
                  <a:srgbClr val="0070C0"/>
                </a:solidFill>
              </a:rPr>
              <a:t>yield</a:t>
            </a:r>
            <a:r>
              <a:rPr lang="en-US" sz="2000" b="1" i="1" dirty="0"/>
              <a:t> (b'--frame\r\n'                    </a:t>
            </a:r>
          </a:p>
          <a:p>
            <a:r>
              <a:rPr lang="en-US" sz="2000" b="1" i="1" dirty="0"/>
              <a:t>					</a:t>
            </a:r>
            <a:r>
              <a:rPr lang="en-US" sz="2000" b="1" i="1" dirty="0" err="1"/>
              <a:t>b'Content</a:t>
            </a:r>
            <a:r>
              <a:rPr lang="en-US" sz="2000" b="1" i="1" dirty="0"/>
              <a:t>-Type: image/jpeg\r\n\r\n' + frame +b'\r\n\r\n')        </a:t>
            </a:r>
          </a:p>
          <a:p>
            <a:r>
              <a:rPr lang="en-US" sz="2000" b="1" i="1" dirty="0">
                <a:solidFill>
                  <a:srgbClr val="0070C0"/>
                </a:solidFill>
              </a:rPr>
              <a:t>else:            </a:t>
            </a:r>
          </a:p>
          <a:p>
            <a:r>
              <a:rPr lang="en-US" sz="2000" b="1" i="1" dirty="0"/>
              <a:t>	</a:t>
            </a:r>
            <a:r>
              <a:rPr lang="en-US" sz="2000" b="1" i="1" dirty="0">
                <a:solidFill>
                  <a:srgbClr val="0070C0"/>
                </a:solidFill>
              </a:rPr>
              <a:t>yield </a:t>
            </a:r>
            <a:r>
              <a:rPr lang="en-US" sz="2000" b="1" i="1" dirty="0"/>
              <a:t>(b'--frame\r\</a:t>
            </a:r>
            <a:r>
              <a:rPr lang="en-US" sz="2000" b="1" i="1" dirty="0" err="1"/>
              <a:t>n'b'Content</a:t>
            </a:r>
            <a:r>
              <a:rPr lang="en-US" sz="2000" b="1" i="1" dirty="0"/>
              <a:t>-Type:</a:t>
            </a:r>
          </a:p>
          <a:p>
            <a:r>
              <a:rPr lang="en-US" sz="2000" b="1" i="1" dirty="0"/>
              <a:t>		 image/jpeg\r\n\r\n' + </a:t>
            </a:r>
            <a:r>
              <a:rPr lang="en-US" sz="2000" b="1" i="1" dirty="0" err="1"/>
              <a:t>global_frame</a:t>
            </a:r>
            <a:r>
              <a:rPr lang="en-US" sz="2000" b="1" i="1" dirty="0"/>
              <a:t> + b'\r\n\r\n')</a:t>
            </a:r>
          </a:p>
        </p:txBody>
      </p:sp>
    </p:spTree>
    <p:extLst>
      <p:ext uri="{BB962C8B-B14F-4D97-AF65-F5344CB8AC3E}">
        <p14:creationId xmlns:p14="http://schemas.microsoft.com/office/powerpoint/2010/main" val="3921753696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889270" y="606066"/>
            <a:ext cx="35830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 </a:t>
            </a:r>
            <a:r>
              <a:rPr lang="en-US" sz="40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Send Email </a:t>
            </a:r>
            <a:r>
              <a:rPr lang="en-US" sz="40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ar-EG"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270" y="1812369"/>
            <a:ext cx="10058400" cy="417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841205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sz="4800" b="1" i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Made BY </a:t>
            </a:r>
            <a:endParaRPr lang="ar-EG" sz="4800" b="1" dirty="0">
              <a:solidFill>
                <a:srgbClr val="7030A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 rtl="0">
              <a:buFont typeface="Wingdings" pitchFamily="2" charset="2"/>
              <a:buChar char="Ø"/>
            </a:pPr>
            <a:r>
              <a:rPr lang="en-US" sz="4000" b="1" i="1" spc="-10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Soliman</a:t>
            </a:r>
            <a:r>
              <a:rPr lang="en-US" sz="4000" b="1" i="1" spc="-1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Mohammed</a:t>
            </a:r>
          </a:p>
          <a:p>
            <a:pPr algn="l" rtl="0">
              <a:buFont typeface="Wingdings" pitchFamily="2" charset="2"/>
              <a:buChar char="Ø"/>
            </a:pPr>
            <a:r>
              <a:rPr lang="en-US" sz="4000" b="1" i="1" spc="-1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Mohamed </a:t>
            </a:r>
            <a:r>
              <a:rPr lang="en-US" sz="4000" b="1" i="1" spc="-10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Abd</a:t>
            </a:r>
            <a:r>
              <a:rPr lang="en-US" sz="4000" b="1" i="1" spc="-1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El </a:t>
            </a:r>
            <a:r>
              <a:rPr lang="en-US" sz="4000" b="1" i="1" spc="-10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Naby</a:t>
            </a:r>
            <a:endParaRPr lang="en-US" sz="4000" b="1" i="1" spc="-1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l" rtl="0">
              <a:buFont typeface="Wingdings" pitchFamily="2" charset="2"/>
              <a:buChar char="Ø"/>
            </a:pPr>
            <a:r>
              <a:rPr lang="en-US" sz="4000" b="1" i="1" spc="-1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Mohamed Adel</a:t>
            </a:r>
          </a:p>
          <a:p>
            <a:pPr algn="l" rtl="0">
              <a:buFont typeface="Wingdings" pitchFamily="2" charset="2"/>
              <a:buChar char="Ø"/>
            </a:pPr>
            <a:r>
              <a:rPr lang="en-US" sz="4000" b="1" i="1" spc="-1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Ahmed </a:t>
            </a:r>
            <a:r>
              <a:rPr lang="en-US" sz="4000" b="1" i="1" spc="-10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Khamis</a:t>
            </a:r>
            <a:endParaRPr lang="en-US" sz="4000" b="1" i="1" spc="-1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l" rtl="0">
              <a:buFont typeface="Wingdings" pitchFamily="2" charset="2"/>
              <a:buChar char="Ø"/>
            </a:pPr>
            <a:r>
              <a:rPr lang="en-US" sz="4000" b="1" i="1" spc="-1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Mohamed </a:t>
            </a:r>
            <a:r>
              <a:rPr lang="en-US" sz="4000" b="1" i="1" spc="-10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Abd</a:t>
            </a:r>
            <a:r>
              <a:rPr lang="en-US" sz="4000" b="1" i="1" spc="-1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El Hai</a:t>
            </a:r>
          </a:p>
          <a:p>
            <a:pPr algn="l" rtl="0">
              <a:buFont typeface="Wingdings" pitchFamily="2" charset="2"/>
              <a:buChar char="Ø"/>
            </a:pPr>
            <a:r>
              <a:rPr lang="en-US" sz="4000" b="1" i="1" spc="-1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Ali El </a:t>
            </a:r>
            <a:r>
              <a:rPr lang="en-US" sz="4000" b="1" i="1" spc="-100" dirty="0" err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Shemy</a:t>
            </a:r>
            <a:endParaRPr lang="en-US" sz="4000" b="1" i="1" spc="-1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l" rtl="0">
              <a:buFont typeface="Wingdings" pitchFamily="2" charset="2"/>
              <a:buChar char="Ø"/>
            </a:pPr>
            <a:endParaRPr lang="en-US" sz="4000" b="1" i="1" spc="-1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ar-EG" sz="4000" i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199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Vertical Scroll 3"/>
          <p:cNvSpPr/>
          <p:nvPr/>
        </p:nvSpPr>
        <p:spPr>
          <a:xfrm>
            <a:off x="4365938" y="1725768"/>
            <a:ext cx="3863662" cy="3889421"/>
          </a:xfrm>
          <a:prstGeom prst="vertic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6000" b="1" i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End</a:t>
            </a:r>
            <a:endParaRPr lang="ar-EG" sz="6000" b="1" i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1899894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5B776-EF7F-4DFD-8B18-D554AAF17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6682" y="445001"/>
            <a:ext cx="8911687" cy="1280890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rgbClr val="C00000"/>
                </a:solidFill>
              </a:rPr>
              <a:t>Description: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8999E0-45CE-4AF1-A8B1-B093C784B7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6682" y="1725891"/>
            <a:ext cx="8915400" cy="3777622"/>
          </a:xfrm>
        </p:spPr>
        <p:txBody>
          <a:bodyPr>
            <a:normAutofit/>
          </a:bodyPr>
          <a:lstStyle/>
          <a:p>
            <a:pPr algn="l" rtl="0"/>
            <a:r>
              <a:rPr lang="en-US" sz="2800" b="1" dirty="0"/>
              <a:t>This system is called </a:t>
            </a:r>
            <a:r>
              <a:rPr lang="en-US" sz="2800" b="1" dirty="0">
                <a:solidFill>
                  <a:srgbClr val="C00000"/>
                </a:solidFill>
              </a:rPr>
              <a:t>Motion Detection </a:t>
            </a:r>
            <a:r>
              <a:rPr lang="en-US" sz="2800" b="1" dirty="0"/>
              <a:t>and it monitors motion from an IP cam and using the </a:t>
            </a:r>
            <a:r>
              <a:rPr lang="en-US" sz="2800" b="1" dirty="0">
                <a:solidFill>
                  <a:schemeClr val="tx1"/>
                </a:solidFill>
              </a:rPr>
              <a:t>OpenCV</a:t>
            </a:r>
            <a:r>
              <a:rPr lang="en-US" sz="2800" b="1" dirty="0">
                <a:solidFill>
                  <a:srgbClr val="C00000"/>
                </a:solidFill>
              </a:rPr>
              <a:t> API. </a:t>
            </a:r>
          </a:p>
          <a:p>
            <a:pPr marL="0" indent="0" algn="l" rtl="0">
              <a:buNone/>
            </a:pPr>
            <a:endParaRPr lang="en-US" sz="2800" b="1" dirty="0">
              <a:solidFill>
                <a:srgbClr val="C00000"/>
              </a:solidFill>
            </a:endParaRPr>
          </a:p>
          <a:p>
            <a:pPr algn="l" rtl="0"/>
            <a:r>
              <a:rPr lang="en-US" sz="2800" b="1" dirty="0"/>
              <a:t>Once motion is detected by the system, it takes a picture and </a:t>
            </a:r>
            <a:r>
              <a:rPr lang="en-US" sz="2800" b="1" dirty="0">
                <a:solidFill>
                  <a:srgbClr val="C00000"/>
                </a:solidFill>
              </a:rPr>
              <a:t>E-mails</a:t>
            </a:r>
            <a:r>
              <a:rPr lang="en-US" sz="2800" b="1" dirty="0"/>
              <a:t> that picture to you.</a:t>
            </a:r>
          </a:p>
        </p:txBody>
      </p:sp>
    </p:spTree>
    <p:extLst>
      <p:ext uri="{BB962C8B-B14F-4D97-AF65-F5344CB8AC3E}">
        <p14:creationId xmlns:p14="http://schemas.microsoft.com/office/powerpoint/2010/main" val="298911778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D617019-10C1-4C3F-B1A2-52141C1D418A}"/>
              </a:ext>
            </a:extLst>
          </p:cNvPr>
          <p:cNvSpPr/>
          <p:nvPr/>
        </p:nvSpPr>
        <p:spPr>
          <a:xfrm>
            <a:off x="391211" y="2696066"/>
            <a:ext cx="2988297" cy="1055802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FF00"/>
                </a:solidFill>
              </a:rPr>
              <a:t>Web App</a:t>
            </a:r>
          </a:p>
        </p:txBody>
      </p:sp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A6DDC801-F73D-4C53-AFBF-E8475980EC75}"/>
              </a:ext>
            </a:extLst>
          </p:cNvPr>
          <p:cNvSpPr/>
          <p:nvPr/>
        </p:nvSpPr>
        <p:spPr>
          <a:xfrm>
            <a:off x="3997357" y="2622224"/>
            <a:ext cx="4197286" cy="2307996"/>
          </a:xfrm>
          <a:prstGeom prst="cloudCallou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rgbClr val="7030A0"/>
                </a:solidFill>
              </a:rPr>
              <a:t>Web Service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6DA377-F89E-4850-A354-697F5F71EF6C}"/>
              </a:ext>
            </a:extLst>
          </p:cNvPr>
          <p:cNvSpPr txBox="1"/>
          <p:nvPr/>
        </p:nvSpPr>
        <p:spPr>
          <a:xfrm>
            <a:off x="4217709" y="2258332"/>
            <a:ext cx="1513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2060"/>
                </a:solidFill>
              </a:rPr>
              <a:t>JSON/XML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21ABA74-0C19-4C5C-9338-F04D00BF085E}"/>
              </a:ext>
            </a:extLst>
          </p:cNvPr>
          <p:cNvSpPr/>
          <p:nvPr/>
        </p:nvSpPr>
        <p:spPr>
          <a:xfrm>
            <a:off x="8812492" y="2622223"/>
            <a:ext cx="2988297" cy="1055802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FF00"/>
                </a:solidFill>
              </a:rPr>
              <a:t>E-mail</a:t>
            </a:r>
          </a:p>
        </p:txBody>
      </p:sp>
      <p:sp>
        <p:nvSpPr>
          <p:cNvPr id="5" name="Arrow: Curved Down 4">
            <a:extLst>
              <a:ext uri="{FF2B5EF4-FFF2-40B4-BE49-F238E27FC236}">
                <a16:creationId xmlns:a16="http://schemas.microsoft.com/office/drawing/2014/main" id="{7E805969-FEAE-476C-A549-92F3F058D4AC}"/>
              </a:ext>
            </a:extLst>
          </p:cNvPr>
          <p:cNvSpPr/>
          <p:nvPr/>
        </p:nvSpPr>
        <p:spPr>
          <a:xfrm>
            <a:off x="2275552" y="915882"/>
            <a:ext cx="4338923" cy="1780184"/>
          </a:xfrm>
          <a:prstGeom prst="curved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Arrow: Curved Up 7">
            <a:extLst>
              <a:ext uri="{FF2B5EF4-FFF2-40B4-BE49-F238E27FC236}">
                <a16:creationId xmlns:a16="http://schemas.microsoft.com/office/drawing/2014/main" id="{34D53281-0C2B-4B94-B2CA-1D36FDA8FDAF}"/>
              </a:ext>
            </a:extLst>
          </p:cNvPr>
          <p:cNvSpPr/>
          <p:nvPr/>
        </p:nvSpPr>
        <p:spPr>
          <a:xfrm rot="20412748">
            <a:off x="6735503" y="4178902"/>
            <a:ext cx="3953977" cy="1826736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045259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-0f86rzynmp4_DZRj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327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33535" y="2578308"/>
            <a:ext cx="902407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 Cam &amp; Configuration</a:t>
            </a:r>
            <a:endParaRPr lang="ar-EG" sz="60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9857694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sz="44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 Cam &amp; Configuration</a:t>
            </a:r>
            <a:endParaRPr lang="ar-EG" sz="44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1" y="1023582"/>
            <a:ext cx="9419559" cy="6127845"/>
          </a:xfrm>
        </p:spPr>
        <p:txBody>
          <a:bodyPr>
            <a:noAutofit/>
          </a:bodyPr>
          <a:lstStyle/>
          <a:p>
            <a:pPr algn="l" rtl="0">
              <a:buNone/>
            </a:pPr>
            <a:endParaRPr lang="en-US" sz="4000" b="1" i="1" spc="3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l" rtl="0">
              <a:buFont typeface="Wingdings" pitchFamily="2" charset="2"/>
              <a:buChar char="§"/>
            </a:pPr>
            <a:r>
              <a:rPr lang="en-US" sz="32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sz="3200" b="1" i="1" dirty="0" err="1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Hikvision</a:t>
            </a:r>
            <a:r>
              <a:rPr lang="en-US" sz="32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ds-2cv2q21fd-iw</a:t>
            </a:r>
            <a:r>
              <a:rPr lang="en-US" sz="3200" b="1" i="1" dirty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  <a:p>
            <a:pPr algn="l" rtl="0">
              <a:buFont typeface="Wingdings" pitchFamily="2" charset="2"/>
              <a:buChar char="§"/>
            </a:pPr>
            <a:r>
              <a:rPr lang="en-US" sz="2400" b="1" dirty="0">
                <a:solidFill>
                  <a:schemeClr val="tx1"/>
                </a:solidFill>
              </a:rPr>
              <a:t>2 Megapixel high resolution</a:t>
            </a:r>
          </a:p>
          <a:p>
            <a:pPr algn="l" rtl="0">
              <a:buFont typeface="Wingdings" pitchFamily="2" charset="2"/>
              <a:buChar char="§"/>
            </a:pPr>
            <a:r>
              <a:rPr lang="en-US" sz="2400" b="1" dirty="0">
                <a:solidFill>
                  <a:schemeClr val="tx1"/>
                </a:solidFill>
              </a:rPr>
              <a:t>Two video streams</a:t>
            </a:r>
          </a:p>
          <a:p>
            <a:pPr algn="l" rtl="0">
              <a:buFont typeface="Wingdings" pitchFamily="2" charset="2"/>
              <a:buChar char="§"/>
            </a:pPr>
            <a:r>
              <a:rPr lang="en-US" sz="2400" b="1" dirty="0">
                <a:solidFill>
                  <a:schemeClr val="tx1"/>
                </a:solidFill>
              </a:rPr>
              <a:t>3D Digital Noise Reduction</a:t>
            </a:r>
          </a:p>
          <a:p>
            <a:pPr algn="l" rtl="0">
              <a:buFont typeface="Wingdings" pitchFamily="2" charset="2"/>
              <a:buChar char="§"/>
            </a:pPr>
            <a:r>
              <a:rPr lang="en-US" sz="2400" b="1" dirty="0">
                <a:solidFill>
                  <a:schemeClr val="tx1"/>
                </a:solidFill>
              </a:rPr>
              <a:t>microphone and speaker</a:t>
            </a:r>
          </a:p>
          <a:p>
            <a:pPr algn="l" rtl="0">
              <a:buFont typeface="Wingdings" pitchFamily="2" charset="2"/>
              <a:buChar char="§"/>
            </a:pPr>
            <a:r>
              <a:rPr lang="en-US" sz="2400" b="1" dirty="0">
                <a:solidFill>
                  <a:schemeClr val="tx1"/>
                </a:solidFill>
              </a:rPr>
              <a:t>Built-in Wi-Fi</a:t>
            </a:r>
          </a:p>
          <a:p>
            <a:pPr algn="l" rtl="0">
              <a:buFont typeface="Wingdings" pitchFamily="2" charset="2"/>
              <a:buChar char="§"/>
            </a:pPr>
            <a:r>
              <a:rPr lang="en-US" sz="2400" b="1" dirty="0">
                <a:solidFill>
                  <a:schemeClr val="tx1"/>
                </a:solidFill>
              </a:rPr>
              <a:t>DC 5V ± 10 %, micro USB</a:t>
            </a:r>
          </a:p>
          <a:p>
            <a:pPr algn="l" rtl="0">
              <a:buFont typeface="Wingdings" pitchFamily="2" charset="2"/>
              <a:buChar char="§"/>
            </a:pPr>
            <a:r>
              <a:rPr lang="en-US" sz="40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Price : 1500 LE</a:t>
            </a:r>
            <a:endParaRPr lang="ar-EG" sz="40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l" rtl="0">
              <a:buFont typeface="Wingdings" pitchFamily="2" charset="2"/>
              <a:buChar char="§"/>
            </a:pPr>
            <a:endParaRPr lang="en-US" sz="3200" b="1" i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819" y="2175832"/>
            <a:ext cx="3580952" cy="47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22579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 Cam &amp; Configuration</a:t>
            </a:r>
            <a:endParaRPr lang="ar-EG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745234"/>
            <a:ext cx="8915400" cy="4947874"/>
          </a:xfrm>
        </p:spPr>
        <p:txBody>
          <a:bodyPr>
            <a:noAutofit/>
          </a:bodyPr>
          <a:lstStyle/>
          <a:p>
            <a:pPr algn="l" rtl="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32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 : </a:t>
            </a: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192.168.1.10</a:t>
            </a:r>
          </a:p>
          <a:p>
            <a:pPr algn="l" rtl="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32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Subnet Mask : </a:t>
            </a: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255.255.255.0</a:t>
            </a:r>
          </a:p>
          <a:p>
            <a:pPr algn="l" rtl="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32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Gateway : </a:t>
            </a: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192.168.1.1</a:t>
            </a:r>
          </a:p>
          <a:p>
            <a:pPr algn="l" rtl="0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32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 Port : </a:t>
            </a: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8080</a:t>
            </a:r>
          </a:p>
        </p:txBody>
      </p:sp>
    </p:spTree>
    <p:extLst>
      <p:ext uri="{BB962C8B-B14F-4D97-AF65-F5344CB8AC3E}">
        <p14:creationId xmlns:p14="http://schemas.microsoft.com/office/powerpoint/2010/main" val="343316039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sz="4400" b="1" i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IP Cam &amp; Configuration</a:t>
            </a:r>
            <a:endParaRPr lang="ar-EG" sz="44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1" y="1023582"/>
            <a:ext cx="9419559" cy="6127845"/>
          </a:xfrm>
        </p:spPr>
        <p:txBody>
          <a:bodyPr>
            <a:noAutofit/>
          </a:bodyPr>
          <a:lstStyle/>
          <a:p>
            <a:pPr algn="l" rtl="0">
              <a:buFont typeface="Wingdings" pitchFamily="2" charset="2"/>
              <a:buChar char="§"/>
            </a:pPr>
            <a:endParaRPr lang="en-US" sz="3200" b="1" i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l" rtl="0">
              <a:buFont typeface="Wingdings" pitchFamily="2" charset="2"/>
              <a:buChar char="§"/>
            </a:pPr>
            <a:r>
              <a:rPr lang="en-US" sz="3200" b="1" i="1" dirty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DHCP Binding</a:t>
            </a:r>
          </a:p>
          <a:p>
            <a:pPr marL="0" indent="0" algn="l" rtl="0">
              <a:buNone/>
            </a:pPr>
            <a:endParaRPr lang="en-US" sz="3200" b="1" i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1" y="2304472"/>
            <a:ext cx="7400000" cy="46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59509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4160</TotalTime>
  <Words>1134</Words>
  <Application>Microsoft Office PowerPoint</Application>
  <PresentationFormat>Widescreen</PresentationFormat>
  <Paragraphs>160</Paragraphs>
  <Slides>24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Century Gothic</vt:lpstr>
      <vt:lpstr>inherit</vt:lpstr>
      <vt:lpstr>Wingdings</vt:lpstr>
      <vt:lpstr>Wingdings 3</vt:lpstr>
      <vt:lpstr>Wisp</vt:lpstr>
      <vt:lpstr>PowerPoint Presentation</vt:lpstr>
      <vt:lpstr>5 Phases :</vt:lpstr>
      <vt:lpstr>Description:</vt:lpstr>
      <vt:lpstr>PowerPoint Presentation</vt:lpstr>
      <vt:lpstr>PowerPoint Presentation</vt:lpstr>
      <vt:lpstr>PowerPoint Presentation</vt:lpstr>
      <vt:lpstr>IP Cam &amp; Configuration</vt:lpstr>
      <vt:lpstr>IP Cam &amp; Configuration</vt:lpstr>
      <vt:lpstr>IP Cam &amp; Configuration</vt:lpstr>
      <vt:lpstr>IP Cam &amp; Configuration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Made BY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soliman.mohammed2@gmail.com</dc:creator>
  <cp:lastModifiedBy>ELZAHBIA</cp:lastModifiedBy>
  <cp:revision>124</cp:revision>
  <dcterms:created xsi:type="dcterms:W3CDTF">2019-04-11T18:34:38Z</dcterms:created>
  <dcterms:modified xsi:type="dcterms:W3CDTF">2020-01-05T12:16:50Z</dcterms:modified>
</cp:coreProperties>
</file>